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3" d="100"/>
          <a:sy n="123" d="100"/>
        </p:scale>
        <p:origin x="-102" y="30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7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7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3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2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2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9934-C3FB-4785-AF9E-4B3D01555A90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2A23-2670-4C25-8BA9-6E3BA75D7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2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631" y="265516"/>
            <a:ext cx="6316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Montgomery County Mental Health Treatment Court Plan</a:t>
            </a:r>
            <a:endParaRPr lang="en-US" sz="20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346510" y="2173912"/>
            <a:ext cx="462155" cy="477808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194" y="2717988"/>
            <a:ext cx="1224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Defendant </a:t>
            </a:r>
          </a:p>
          <a:p>
            <a:pPr algn="ctr"/>
            <a:r>
              <a:rPr lang="en-US" dirty="0" smtClean="0"/>
              <a:t>Charged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1035525" y="2198795"/>
            <a:ext cx="659107" cy="35612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796267" y="1928596"/>
            <a:ext cx="1280492" cy="93189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Is there a competency Issue?</a:t>
            </a:r>
            <a:endParaRPr lang="en-US" sz="1400" b="1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2112324" y="3123756"/>
            <a:ext cx="677831" cy="36290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720543" y="3724240"/>
            <a:ext cx="1343380" cy="93189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Resolve competency issues per CCP</a:t>
            </a:r>
            <a:endParaRPr lang="en-US" sz="1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570174" y="1080511"/>
            <a:ext cx="1569852" cy="23901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Medical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Determination</a:t>
            </a:r>
            <a:r>
              <a:rPr lang="en-US" sz="1200" b="1" baseline="30000" dirty="0">
                <a:solidFill>
                  <a:srgbClr val="FF0000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that there is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1) A qualifying mental illness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, and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2) The illness is tied to criminal conduct, and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3) A viable course of treatment exists 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651578" y="3074158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92483" y="2635104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24814" y="1711094"/>
            <a:ext cx="927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Medically Eligible</a:t>
            </a:r>
            <a:endParaRPr lang="en-US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6334468" y="4455649"/>
            <a:ext cx="1461392" cy="93189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Other Resolution</a:t>
            </a:r>
            <a:endParaRPr lang="en-US" sz="1400" b="1" dirty="0"/>
          </a:p>
        </p:txBody>
      </p:sp>
      <p:sp>
        <p:nvSpPr>
          <p:cNvPr id="34" name="Right Arrow 33"/>
          <p:cNvSpPr/>
          <p:nvPr/>
        </p:nvSpPr>
        <p:spPr>
          <a:xfrm>
            <a:off x="3125865" y="2216483"/>
            <a:ext cx="532703" cy="35612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632918" y="3545550"/>
            <a:ext cx="101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 Medically </a:t>
            </a:r>
            <a:r>
              <a:rPr lang="en-US" sz="1400" b="1" dirty="0"/>
              <a:t>E</a:t>
            </a:r>
            <a:r>
              <a:rPr lang="en-US" sz="1400" b="1" dirty="0" smtClean="0"/>
              <a:t>ligible</a:t>
            </a:r>
            <a:endParaRPr lang="en-US" sz="1400" b="1" dirty="0"/>
          </a:p>
        </p:txBody>
      </p:sp>
      <p:sp>
        <p:nvSpPr>
          <p:cNvPr id="39" name="Right Arrow 38"/>
          <p:cNvSpPr/>
          <p:nvPr/>
        </p:nvSpPr>
        <p:spPr>
          <a:xfrm>
            <a:off x="7256264" y="2295600"/>
            <a:ext cx="659107" cy="35612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736447" y="3305206"/>
            <a:ext cx="1115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 Legally  </a:t>
            </a:r>
            <a:r>
              <a:rPr lang="en-US" sz="1400" b="1" dirty="0"/>
              <a:t>E</a:t>
            </a:r>
            <a:r>
              <a:rPr lang="en-US" sz="1400" b="1" dirty="0" smtClean="0"/>
              <a:t>ligible</a:t>
            </a:r>
            <a:endParaRPr lang="en-US" sz="1400" b="1" dirty="0"/>
          </a:p>
        </p:txBody>
      </p:sp>
      <p:sp>
        <p:nvSpPr>
          <p:cNvPr id="43" name="Bent-Up Arrow 42"/>
          <p:cNvSpPr/>
          <p:nvPr/>
        </p:nvSpPr>
        <p:spPr>
          <a:xfrm rot="16200000" flipH="1">
            <a:off x="7402163" y="3694390"/>
            <a:ext cx="1871625" cy="796944"/>
          </a:xfrm>
          <a:prstGeom prst="bentUp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226158" y="861396"/>
            <a:ext cx="81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Legally Eligible</a:t>
            </a:r>
            <a:endParaRPr lang="en-US" sz="1400" b="1" dirty="0"/>
          </a:p>
        </p:txBody>
      </p:sp>
      <p:sp>
        <p:nvSpPr>
          <p:cNvPr id="45" name="Right Arrow 44"/>
          <p:cNvSpPr/>
          <p:nvPr/>
        </p:nvSpPr>
        <p:spPr>
          <a:xfrm rot="19355635">
            <a:off x="9827609" y="1206556"/>
            <a:ext cx="659107" cy="35612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8132096" y="1846790"/>
            <a:ext cx="1719690" cy="10601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Legal Determination</a:t>
            </a:r>
            <a:endParaRPr lang="en-US" sz="1200" b="1" baseline="300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DA Review of 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chemeClr val="tx1"/>
                </a:solidFill>
              </a:rPr>
              <a:t>Nature of offense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chemeClr val="tx1"/>
                </a:solidFill>
              </a:rPr>
              <a:t>Criminal history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chemeClr val="tx1"/>
                </a:solidFill>
              </a:rPr>
              <a:t>Victim input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chemeClr val="tx1"/>
                </a:solidFill>
              </a:rPr>
              <a:t>Proposed plea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3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0448103" y="3885861"/>
            <a:ext cx="1586008" cy="994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Originating Court Agrees to Transfer</a:t>
            </a:r>
            <a:endParaRPr lang="en-US" sz="12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5400000">
            <a:off x="10904968" y="5155679"/>
            <a:ext cx="672278" cy="366923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0448104" y="5774398"/>
            <a:ext cx="1586008" cy="994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Plea in MHTC</a:t>
            </a:r>
            <a:endParaRPr lang="en-US" sz="12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8665" y="4784360"/>
            <a:ext cx="43348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dirty="0" smtClean="0"/>
              <a:t>.  Medical determinations will be made by a psychiatrist or psychologist in the case of felony cases.  A Licensed </a:t>
            </a:r>
            <a:r>
              <a:rPr lang="en-US" sz="1000" dirty="0"/>
              <a:t>P</a:t>
            </a:r>
            <a:r>
              <a:rPr lang="en-US" sz="1000" dirty="0" smtClean="0"/>
              <a:t>rofessional </a:t>
            </a:r>
            <a:r>
              <a:rPr lang="en-US" sz="1000" dirty="0"/>
              <a:t>C</a:t>
            </a:r>
            <a:r>
              <a:rPr lang="en-US" sz="1000" dirty="0" smtClean="0"/>
              <a:t>ounselor, Nurse </a:t>
            </a:r>
            <a:r>
              <a:rPr lang="en-US" sz="1000" dirty="0"/>
              <a:t>P</a:t>
            </a:r>
            <a:r>
              <a:rPr lang="en-US" sz="1000" dirty="0" smtClean="0"/>
              <a:t>ractitioner, or psychologist will make the determination in misdemeanor cases.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808665" y="5338358"/>
            <a:ext cx="4372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2</a:t>
            </a:r>
            <a:r>
              <a:rPr lang="en-US" sz="1000" dirty="0" smtClean="0"/>
              <a:t>.  Qualifying mental illness includes a diagnosis of schizophrenia (including schizoaffective disorders), major depressive disorder, and bi-polar disorders.  </a:t>
            </a:r>
            <a:endParaRPr lang="en-US" sz="1000" dirty="0"/>
          </a:p>
        </p:txBody>
      </p:sp>
      <p:sp>
        <p:nvSpPr>
          <p:cNvPr id="53" name="Right Arrow 52"/>
          <p:cNvSpPr/>
          <p:nvPr/>
        </p:nvSpPr>
        <p:spPr>
          <a:xfrm rot="5400000">
            <a:off x="6112552" y="3704411"/>
            <a:ext cx="677831" cy="362900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85954" y="5765525"/>
            <a:ext cx="4083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3</a:t>
            </a:r>
            <a:r>
              <a:rPr lang="en-US" sz="1000" dirty="0" smtClean="0"/>
              <a:t>.  The form of the plea will depend on the nature of the offense</a:t>
            </a:r>
            <a:r>
              <a:rPr lang="en-US" sz="1000" dirty="0"/>
              <a:t> </a:t>
            </a:r>
            <a:r>
              <a:rPr lang="en-US" sz="1000" dirty="0" smtClean="0"/>
              <a:t>and characteristics of the Defendant.  For misdemeanor cases, the preference will be for a Pre-Trial Diversion with a view toward dismissal.  For felonies, the form of plea may be to a DADJ, straight probation, pre-trial diversion, or placing the Defendant on conditions of bond.</a:t>
            </a:r>
            <a:endParaRPr lang="en-US" sz="1000" dirty="0"/>
          </a:p>
        </p:txBody>
      </p:sp>
      <p:sp>
        <p:nvSpPr>
          <p:cNvPr id="55" name="Rounded Rectangle 54"/>
          <p:cNvSpPr/>
          <p:nvPr/>
        </p:nvSpPr>
        <p:spPr>
          <a:xfrm>
            <a:off x="10474586" y="1915365"/>
            <a:ext cx="1586008" cy="994901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MHTC Team to Staff Treatment Plan and Determine form of Plea</a:t>
            </a:r>
            <a:endParaRPr lang="en-US" sz="12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5400000">
            <a:off x="10957933" y="3218295"/>
            <a:ext cx="672278" cy="366923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0501068" y="0"/>
            <a:ext cx="1533044" cy="104686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MHCS to complete psychosocial evaluation and Individual Treatment Plan</a:t>
            </a:r>
            <a:endParaRPr lang="en-US" sz="1200" b="1" dirty="0"/>
          </a:p>
        </p:txBody>
      </p:sp>
      <p:sp>
        <p:nvSpPr>
          <p:cNvPr id="3" name="Down Arrow 2"/>
          <p:cNvSpPr/>
          <p:nvPr/>
        </p:nvSpPr>
        <p:spPr>
          <a:xfrm>
            <a:off x="11110610" y="1145104"/>
            <a:ext cx="366924" cy="678778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25187" y="1520636"/>
            <a:ext cx="1077550" cy="186129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noFill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69419" y="2256245"/>
            <a:ext cx="623843" cy="347166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25186" y="1726248"/>
            <a:ext cx="1077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Attorney will send referral to MHCS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70175" y="5765525"/>
            <a:ext cx="406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MHCS – Mental Health Court Services</a:t>
            </a:r>
          </a:p>
          <a:p>
            <a:r>
              <a:rPr lang="en-US" dirty="0" smtClean="0"/>
              <a:t>MHTC – Mental Health Treatment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C5C9E0D-A580-4085-95ED-AF605DD8652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EC28716-2272-40E3-8CF3-F525F00DB2C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E126BF59-B5AB-4438-8BE7-BE8438698BF4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08D5FAE-B061-4C82-A536-3F56F46AFFF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253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Montgomery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Holley, Mike</dc:creator>
  <cp:lastModifiedBy>Flenna, Theresa</cp:lastModifiedBy>
  <cp:revision>20</cp:revision>
  <cp:lastPrinted>2016-05-17T20:41:39Z</cp:lastPrinted>
  <dcterms:created xsi:type="dcterms:W3CDTF">2016-05-17T18:40:47Z</dcterms:created>
  <dcterms:modified xsi:type="dcterms:W3CDTF">2017-10-24T17:48:23Z</dcterms:modified>
</cp:coreProperties>
</file>